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6"/>
  </p:notesMasterIdLst>
  <p:handoutMasterIdLst>
    <p:handoutMasterId r:id="rId8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56" autoAdjust="0"/>
    <p:restoredTop sz="94451" autoAdjust="0"/>
  </p:normalViewPr>
  <p:slideViewPr>
    <p:cSldViewPr>
      <p:cViewPr varScale="1">
        <p:scale>
          <a:sx n="70" d="100"/>
          <a:sy n="70" d="100"/>
        </p:scale>
        <p:origin x="-36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11/27/2013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11/27/2013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choolacademy.teleri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OSI_%D0%BC%D0%BE%D0%B4%D0%B5%D0%BB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hubpages.com/hub/How-to-Use-the-Microsoft-Word-Thesauru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microsoft.com/office/2007/relationships/hdphoto" Target="../media/hdphoto6.wdp"/><Relationship Id="rId4" Type="http://schemas.openxmlformats.org/officeDocument/2006/relationships/image" Target="../media/image4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ileformat.info/mirror/egff/ch09_05.htm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amellia_(cipher)" TargetMode="External"/><Relationship Id="rId2" Type="http://schemas.openxmlformats.org/officeDocument/2006/relationships/hyperlink" Target="http://en.wikipedia.org/wiki/RSA_(algorithm)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Pv6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ie/ff679973(v=vs.94).aspx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[</a:t>
            </a:r>
            <a:r>
              <a:rPr lang="bg-BG" dirty="0" smtClean="0"/>
              <a:t>Вашето име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052485" cy="369332"/>
          </a:xfrm>
        </p:spPr>
        <p:txBody>
          <a:bodyPr/>
          <a:lstStyle/>
          <a:p>
            <a:r>
              <a:rPr lang="en-US" dirty="0" smtClean="0"/>
              <a:t>[</a:t>
            </a:r>
            <a:r>
              <a:rPr lang="bg-BG" dirty="0" smtClean="0"/>
              <a:t>Вашето училище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26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Към кой от слоевете на </a:t>
            </a:r>
            <a:r>
              <a:rPr lang="en-US" dirty="0" smtClean="0"/>
              <a:t>OSI </a:t>
            </a:r>
            <a:r>
              <a:rPr lang="bg-BG" dirty="0" smtClean="0"/>
              <a:t>моделът се отнася протоколът </a:t>
            </a:r>
            <a:r>
              <a:rPr lang="en-US" dirty="0" smtClean="0"/>
              <a:t>XDR</a:t>
            </a:r>
            <a:r>
              <a:rPr lang="bg-BG" dirty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Сесиен слой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Транспортен слой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Канален слой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Физически слой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Представителен слой</a:t>
            </a:r>
            <a:endParaRPr lang="en-US" dirty="0" smtClean="0"/>
          </a:p>
          <a:p>
            <a:pPr marL="35718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4597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Представителният слой</a:t>
            </a:r>
            <a:r>
              <a:rPr lang="ru-RU" b="0" dirty="0">
                <a:effectLst/>
              </a:rPr>
              <a:t> </a:t>
            </a:r>
            <a:r>
              <a:rPr lang="ru-RU" b="0" dirty="0" smtClean="0">
                <a:effectLst/>
              </a:rPr>
              <a:t>(</a:t>
            </a:r>
            <a:r>
              <a:rPr lang="ru-RU" b="0" dirty="0">
                <a:effectLst/>
              </a:rPr>
              <a:t> </a:t>
            </a:r>
            <a:r>
              <a:rPr lang="ru-RU" b="0" i="1" dirty="0">
                <a:effectLst/>
              </a:rPr>
              <a:t>Presentation layer</a:t>
            </a:r>
            <a:r>
              <a:rPr lang="ru-RU" b="0" dirty="0">
                <a:effectLst/>
              </a:rPr>
              <a:t>) се грижи за представяне на данните във вид, разбираем за получателя, като осигурява общия им формат за </a:t>
            </a:r>
            <a:r>
              <a:rPr lang="ru-RU" b="0" dirty="0" smtClean="0">
                <a:effectLst/>
              </a:rPr>
              <a:t>различни платформи. Към </a:t>
            </a:r>
            <a:r>
              <a:rPr lang="ru-RU" b="0" dirty="0">
                <a:effectLst/>
              </a:rPr>
              <a:t>протоколите, отнасящи се към представителния слой, спадат </a:t>
            </a:r>
            <a:r>
              <a:rPr lang="ru-RU" b="0" dirty="0" smtClean="0">
                <a:effectLst/>
              </a:rPr>
              <a:t> </a:t>
            </a:r>
            <a:r>
              <a:rPr lang="en-US" b="0" dirty="0" smtClean="0">
                <a:effectLst/>
              </a:rPr>
              <a:t>XDR, NFS</a:t>
            </a:r>
            <a:r>
              <a:rPr lang="ru-RU" b="0" dirty="0">
                <a:effectLst/>
              </a:rPr>
              <a:t> и др.</a:t>
            </a:r>
            <a:endParaRPr lang="bg-BG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http://bg.wikipedia.org/wiki/OSI_%D0%BC%D0%BE%D0%B4%D0%B5%D0%BB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81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86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3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66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2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73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9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291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>
                <a:effectLst/>
              </a:rPr>
              <a:t>За какво служи опцията </a:t>
            </a:r>
            <a:r>
              <a:rPr lang="en-US" dirty="0">
                <a:effectLst/>
              </a:rPr>
              <a:t>Thesaurus</a:t>
            </a:r>
            <a:r>
              <a:rPr lang="bg-BG" dirty="0">
                <a:effectLst/>
              </a:rPr>
              <a:t> от менюто </a:t>
            </a:r>
            <a:r>
              <a:rPr lang="en-US" dirty="0" err="1">
                <a:effectLst/>
              </a:rPr>
              <a:t>Rewiew</a:t>
            </a:r>
            <a:r>
              <a:rPr lang="en-US" dirty="0">
                <a:effectLst/>
              </a:rPr>
              <a:t> </a:t>
            </a:r>
            <a:r>
              <a:rPr lang="bg-BG" dirty="0">
                <a:effectLst/>
              </a:rPr>
              <a:t>в </a:t>
            </a:r>
            <a:r>
              <a:rPr lang="en-US" dirty="0">
                <a:effectLst/>
              </a:rPr>
              <a:t>MS </a:t>
            </a:r>
            <a:r>
              <a:rPr lang="en-US" dirty="0" smtClean="0">
                <a:effectLst/>
              </a:rPr>
              <a:t>Word</a:t>
            </a:r>
          </a:p>
          <a:p>
            <a:pPr marL="0" indent="0"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за проверка на </a:t>
            </a:r>
            <a:r>
              <a:rPr lang="bg-BG" dirty="0" smtClean="0">
                <a:effectLst/>
              </a:rPr>
              <a:t>правописа</a:t>
            </a:r>
            <a:endParaRPr lang="en-US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effectLst/>
              </a:rPr>
              <a:t>предлага </a:t>
            </a:r>
            <a:r>
              <a:rPr lang="en-US" dirty="0" err="1">
                <a:effectLst/>
              </a:rPr>
              <a:t>синоними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маркираната</a:t>
            </a:r>
            <a:r>
              <a:rPr lang="en-US" dirty="0">
                <a:effectLst/>
              </a:rPr>
              <a:t> </a:t>
            </a:r>
            <a:r>
              <a:rPr lang="en-US" dirty="0" err="1" smtClean="0">
                <a:effectLst/>
              </a:rPr>
              <a:t>дума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>
                <a:effectLst/>
              </a:rPr>
              <a:t>включва</a:t>
            </a:r>
            <a:r>
              <a:rPr lang="en-US" dirty="0">
                <a:effectLst/>
              </a:rPr>
              <a:t> и </a:t>
            </a:r>
            <a:r>
              <a:rPr lang="en-US" dirty="0" err="1">
                <a:effectLst/>
              </a:rPr>
              <a:t>изключва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маркирането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нанесените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промени</a:t>
            </a:r>
            <a:r>
              <a:rPr lang="en-US" dirty="0">
                <a:effectLst/>
              </a:rPr>
              <a:t> в </a:t>
            </a:r>
            <a:r>
              <a:rPr lang="en-US" dirty="0" err="1">
                <a:effectLst/>
              </a:rPr>
              <a:t>текста</a:t>
            </a:r>
            <a:r>
              <a:rPr lang="en-US" dirty="0">
                <a:effectLst/>
              </a:rPr>
              <a:t>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>
                <a:effectLst/>
              </a:rPr>
              <a:t>записва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последователности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от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действия</a:t>
            </a:r>
            <a:r>
              <a:rPr lang="en-US" dirty="0">
                <a:effectLst/>
              </a:rPr>
              <a:t> (</a:t>
            </a:r>
            <a:r>
              <a:rPr lang="en-US" dirty="0" err="1">
                <a:effectLst/>
              </a:rPr>
              <a:t>натиснати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клавиши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или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бутони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мишката</a:t>
            </a:r>
            <a:r>
              <a:rPr lang="en-US" dirty="0">
                <a:effectLst/>
              </a:rPr>
              <a:t>)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378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259774"/>
            <a:ext cx="1828802" cy="1828802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  <a:scene3d>
            <a:camera prst="perspectiveRelaxed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6816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Избор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командата</a:t>
            </a:r>
            <a:r>
              <a:rPr lang="en-US" dirty="0">
                <a:effectLst/>
              </a:rPr>
              <a:t> Thesaurus (</a:t>
            </a:r>
            <a:r>
              <a:rPr lang="en-US" dirty="0" err="1">
                <a:effectLst/>
              </a:rPr>
              <a:t>меню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Rewiew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подменю</a:t>
            </a:r>
            <a:r>
              <a:rPr lang="en-US" dirty="0">
                <a:effectLst/>
              </a:rPr>
              <a:t> Proofing): </a:t>
            </a:r>
            <a:r>
              <a:rPr lang="en-US" dirty="0" smtClean="0">
                <a:effectLst/>
              </a:rPr>
              <a:t>SHIFT+F7</a:t>
            </a:r>
            <a:endParaRPr lang="bg-BG" dirty="0" smtClean="0"/>
          </a:p>
          <a:p>
            <a:pPr marL="357188" lvl="1" indent="0">
              <a:buNone/>
            </a:pPr>
            <a:r>
              <a:rPr lang="bg-BG" dirty="0">
                <a:effectLst/>
              </a:rPr>
              <a:t>Синонимен речник</a:t>
            </a:r>
            <a:r>
              <a:rPr lang="en-US" dirty="0">
                <a:effectLst/>
              </a:rPr>
              <a:t>, </a:t>
            </a:r>
            <a:r>
              <a:rPr lang="bg-BG" dirty="0">
                <a:effectLst/>
              </a:rPr>
              <a:t>който предлага </a:t>
            </a:r>
            <a:r>
              <a:rPr lang="en-US" dirty="0" err="1">
                <a:effectLst/>
              </a:rPr>
              <a:t>синоними</a:t>
            </a:r>
            <a:r>
              <a:rPr lang="en-US" dirty="0">
                <a:effectLst/>
              </a:rPr>
              <a:t> (</a:t>
            </a:r>
            <a:r>
              <a:rPr lang="en-US" dirty="0" err="1">
                <a:effectLst/>
              </a:rPr>
              <a:t>различни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думи</a:t>
            </a:r>
            <a:r>
              <a:rPr lang="en-US" dirty="0">
                <a:effectLst/>
              </a:rPr>
              <a:t> с </a:t>
            </a:r>
            <a:r>
              <a:rPr lang="en-US" dirty="0" err="1">
                <a:effectLst/>
              </a:rPr>
              <a:t>еднакво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значение</a:t>
            </a:r>
            <a:r>
              <a:rPr lang="en-US" dirty="0">
                <a:effectLst/>
              </a:rPr>
              <a:t>) и </a:t>
            </a:r>
            <a:r>
              <a:rPr lang="en-US" dirty="0" err="1">
                <a:effectLst/>
              </a:rPr>
              <a:t>антоними</a:t>
            </a:r>
            <a:r>
              <a:rPr lang="en-US" dirty="0">
                <a:effectLst/>
              </a:rPr>
              <a:t> (</a:t>
            </a:r>
            <a:r>
              <a:rPr lang="en-US" dirty="0" err="1">
                <a:effectLst/>
              </a:rPr>
              <a:t>думи</a:t>
            </a:r>
            <a:r>
              <a:rPr lang="en-US" dirty="0">
                <a:effectLst/>
              </a:rPr>
              <a:t> с </a:t>
            </a:r>
            <a:r>
              <a:rPr lang="en-US" dirty="0" err="1">
                <a:effectLst/>
              </a:rPr>
              <a:t>противоположно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значение</a:t>
            </a:r>
            <a:r>
              <a:rPr lang="en-US" dirty="0">
                <a:effectLst/>
              </a:rPr>
              <a:t>) </a:t>
            </a:r>
            <a:r>
              <a:rPr lang="bg-BG" dirty="0">
                <a:effectLst/>
              </a:rPr>
              <a:t>на дадена дума</a:t>
            </a:r>
            <a:r>
              <a:rPr lang="en-US" dirty="0" smtClean="0">
                <a:effectLst/>
              </a:rPr>
              <a:t>. </a:t>
            </a:r>
            <a:r>
              <a:rPr lang="bg-BG" dirty="0" smtClean="0">
                <a:effectLst/>
              </a:rPr>
              <a:t>Има опция </a:t>
            </a:r>
            <a:r>
              <a:rPr lang="bg-BG" dirty="0">
                <a:effectLst/>
              </a:rPr>
              <a:t>за избиране на конкретен език. 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http://hubpages.com/hub/How-to-Use-the-Microsoft-Word-Thesaurus</a:t>
            </a:r>
            <a:endParaRPr lang="en-US" sz="2800" b="0" dirty="0">
              <a:effectLst/>
            </a:endParaRPr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7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посочените долу НЕ е алгоритъм за кодиране на черн0-бели изображения, дефиниран от </a:t>
            </a:r>
            <a:r>
              <a:rPr lang="en-US" dirty="0" smtClean="0"/>
              <a:t>“CCITT”</a:t>
            </a:r>
            <a:r>
              <a:rPr lang="bg-BG" dirty="0" smtClean="0"/>
              <a:t> организацията: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G31D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G32D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G41D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G42D</a:t>
            </a:r>
          </a:p>
          <a:p>
            <a:pPr marL="35718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3886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791200"/>
          </a:xfrm>
        </p:spPr>
        <p:txBody>
          <a:bodyPr/>
          <a:lstStyle/>
          <a:p>
            <a:r>
              <a:rPr lang="ru-RU" b="0" dirty="0">
                <a:effectLst/>
              </a:rPr>
              <a:t>“CCITT” дефинира три алгоритъма за кодиране на черно-бели изображения:</a:t>
            </a:r>
          </a:p>
          <a:p>
            <a:r>
              <a:rPr lang="ru-RU" b="0" dirty="0">
                <a:effectLst/>
              </a:rPr>
              <a:t>едномерен “Group 3” (G31D)</a:t>
            </a:r>
          </a:p>
          <a:p>
            <a:r>
              <a:rPr lang="ru-RU" b="0" dirty="0">
                <a:effectLst/>
              </a:rPr>
              <a:t>двумерен “Group 3” (G32D)</a:t>
            </a:r>
          </a:p>
          <a:p>
            <a:r>
              <a:rPr lang="ru-RU" b="0" dirty="0">
                <a:effectLst/>
              </a:rPr>
              <a:t>двумерен “Group 4” (G42D)</a:t>
            </a:r>
          </a:p>
          <a:p>
            <a:pPr marL="0" indent="0">
              <a:buNone/>
            </a:pPr>
            <a:r>
              <a:rPr lang="ru-RU" dirty="0" smtClean="0"/>
              <a:t/>
            </a:r>
            <a:br>
              <a:rPr lang="ru-RU" dirty="0" smtClean="0"/>
            </a:br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http://www.fileformat.info/mirror/egff/ch09_05.htm</a:t>
            </a:r>
            <a:endParaRPr lang="en-US" sz="2800" dirty="0" smtClean="0"/>
          </a:p>
          <a:p>
            <a:pPr marL="357188" lvl="1" indent="0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65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1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>
                <a:effectLst/>
              </a:rPr>
              <a:t> </a:t>
            </a:r>
            <a:r>
              <a:rPr lang="bg-BG" dirty="0">
                <a:effectLst/>
              </a:rPr>
              <a:t>Кое от следните твърдения е грешно</a:t>
            </a:r>
            <a:r>
              <a:rPr lang="en-US" dirty="0" smtClean="0">
                <a:effectLst/>
              </a:rPr>
              <a:t>?</a:t>
            </a:r>
          </a:p>
          <a:p>
            <a:endParaRPr lang="en-US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err="1" smtClean="0">
                <a:effectLst/>
              </a:rPr>
              <a:t>При</a:t>
            </a:r>
            <a:r>
              <a:rPr lang="en-US" sz="2800" dirty="0" smtClean="0">
                <a:effectLst/>
              </a:rPr>
              <a:t> </a:t>
            </a:r>
            <a:r>
              <a:rPr lang="en-US" sz="2800" dirty="0" err="1">
                <a:effectLst/>
              </a:rPr>
              <a:t>ползване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на</a:t>
            </a:r>
            <a:r>
              <a:rPr lang="en-US" sz="2800" dirty="0">
                <a:effectLst/>
              </a:rPr>
              <a:t> DSA </a:t>
            </a:r>
            <a:r>
              <a:rPr lang="en-US" sz="2800" dirty="0" err="1">
                <a:effectLst/>
              </a:rPr>
              <a:t>алгоритъм</a:t>
            </a:r>
            <a:r>
              <a:rPr lang="bg-BG" sz="2800" dirty="0">
                <a:effectLst/>
              </a:rPr>
              <a:t>а,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не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се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кодира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цялото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съобщение</a:t>
            </a:r>
            <a:r>
              <a:rPr lang="en-US" sz="2800" dirty="0">
                <a:effectLst/>
              </a:rPr>
              <a:t>, а </a:t>
            </a:r>
            <a:r>
              <a:rPr lang="en-US" sz="2800" dirty="0" err="1">
                <a:effectLst/>
              </a:rPr>
              <a:t>само</a:t>
            </a:r>
            <a:r>
              <a:rPr lang="en-US" sz="2800" dirty="0">
                <a:effectLst/>
              </a:rPr>
              <a:t> </a:t>
            </a:r>
            <a:r>
              <a:rPr lang="bg-BG" sz="2800" dirty="0">
                <a:effectLst/>
              </a:rPr>
              <a:t>неговият хеш</a:t>
            </a:r>
            <a:r>
              <a:rPr lang="en-US" sz="2800" dirty="0">
                <a:effectLst/>
              </a:rPr>
              <a:t>.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err="1">
                <a:effectLst/>
              </a:rPr>
              <a:t>ElGamal</a:t>
            </a:r>
            <a:r>
              <a:rPr lang="bg-BG" sz="2800" dirty="0">
                <a:effectLst/>
              </a:rPr>
              <a:t> е асиметричен алгоритъм за криптиране чрез публичен ключ; 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>
                <a:effectLst/>
              </a:rPr>
              <a:t>RSA </a:t>
            </a:r>
            <a:r>
              <a:rPr lang="bg-BG" sz="2800" dirty="0">
                <a:effectLst/>
              </a:rPr>
              <a:t>алгоритъмът не е интегриран в операционните системи на</a:t>
            </a:r>
            <a:r>
              <a:rPr lang="en-US" sz="2800" dirty="0">
                <a:effectLst/>
              </a:rPr>
              <a:t> Microsoft;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>
                <a:effectLst/>
              </a:rPr>
              <a:t>Camellia </a:t>
            </a:r>
            <a:r>
              <a:rPr lang="bg-BG" sz="2800" dirty="0">
                <a:effectLst/>
              </a:rPr>
              <a:t>е симетричен криптографски алгоритъм</a:t>
            </a:r>
            <a:r>
              <a:rPr lang="en-US" sz="2800" dirty="0" smtClean="0">
                <a:effectLst/>
              </a:rPr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4292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943600"/>
          </a:xfrm>
        </p:spPr>
        <p:txBody>
          <a:bodyPr/>
          <a:lstStyle/>
          <a:p>
            <a:r>
              <a:rPr lang="en-US" sz="2800" dirty="0">
                <a:effectLst/>
              </a:rPr>
              <a:t>RSA е </a:t>
            </a:r>
            <a:r>
              <a:rPr lang="en-US" sz="2800" dirty="0" err="1">
                <a:effectLst/>
              </a:rPr>
              <a:t>алгоритъм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за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шифриране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на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данни</a:t>
            </a:r>
            <a:r>
              <a:rPr lang="en-US" sz="2800" dirty="0">
                <a:effectLst/>
              </a:rPr>
              <a:t>, </a:t>
            </a:r>
            <a:r>
              <a:rPr lang="en-US" sz="2800" dirty="0" err="1">
                <a:effectLst/>
              </a:rPr>
              <a:t>при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който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се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използват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различни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ключове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за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шифриране</a:t>
            </a:r>
            <a:r>
              <a:rPr lang="en-US" sz="2800" dirty="0">
                <a:effectLst/>
              </a:rPr>
              <a:t> и </a:t>
            </a:r>
            <a:r>
              <a:rPr lang="en-US" sz="2800" dirty="0" err="1">
                <a:effectLst/>
              </a:rPr>
              <a:t>дешифриране</a:t>
            </a:r>
            <a:r>
              <a:rPr lang="en-US" sz="2800" dirty="0">
                <a:effectLst/>
              </a:rPr>
              <a:t>. </a:t>
            </a:r>
            <a:r>
              <a:rPr lang="bg-BG" sz="2800" dirty="0" smtClean="0">
                <a:effectLst/>
              </a:rPr>
              <a:t>Д</a:t>
            </a:r>
            <a:r>
              <a:rPr lang="en-US" sz="2800" dirty="0" err="1">
                <a:effectLst/>
              </a:rPr>
              <a:t>ължина</a:t>
            </a:r>
            <a:r>
              <a:rPr lang="bg-BG" sz="2800" dirty="0">
                <a:effectLst/>
              </a:rPr>
              <a:t>та на ключа, използван за кодиране е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от</a:t>
            </a:r>
            <a:r>
              <a:rPr lang="en-US" sz="2800" dirty="0">
                <a:effectLst/>
              </a:rPr>
              <a:t> 512 </a:t>
            </a:r>
            <a:r>
              <a:rPr lang="en-US" sz="2800" dirty="0" err="1">
                <a:effectLst/>
              </a:rPr>
              <a:t>до</a:t>
            </a:r>
            <a:r>
              <a:rPr lang="en-US" sz="2800" dirty="0">
                <a:effectLst/>
              </a:rPr>
              <a:t> 1024 </a:t>
            </a:r>
            <a:r>
              <a:rPr lang="en-US" sz="2800" dirty="0" err="1">
                <a:effectLst/>
              </a:rPr>
              <a:t>бита</a:t>
            </a:r>
            <a:r>
              <a:rPr lang="bg-BG" sz="2800" dirty="0">
                <a:effectLst/>
              </a:rPr>
              <a:t>.</a:t>
            </a:r>
            <a:r>
              <a:rPr lang="en-US" sz="2800" dirty="0">
                <a:effectLst/>
              </a:rPr>
              <a:t> RSA </a:t>
            </a:r>
            <a:r>
              <a:rPr lang="en-US" sz="2800" dirty="0" err="1">
                <a:effectLst/>
              </a:rPr>
              <a:t>алгоритъмът</a:t>
            </a:r>
            <a:r>
              <a:rPr lang="en-US" sz="2800" dirty="0">
                <a:effectLst/>
              </a:rPr>
              <a:t> е </a:t>
            </a:r>
            <a:r>
              <a:rPr lang="en-US" sz="2800" dirty="0" err="1">
                <a:effectLst/>
              </a:rPr>
              <a:t>най-широко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разпространеният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алгоритъм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за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кодиране</a:t>
            </a:r>
            <a:r>
              <a:rPr lang="en-US" sz="2800" dirty="0">
                <a:effectLst/>
              </a:rPr>
              <a:t> в </a:t>
            </a:r>
            <a:r>
              <a:rPr lang="en-US" sz="2800" dirty="0" err="1">
                <a:effectLst/>
              </a:rPr>
              <a:t>света</a:t>
            </a:r>
            <a:r>
              <a:rPr lang="en-US" sz="2800" dirty="0">
                <a:effectLst/>
              </a:rPr>
              <a:t> и е </a:t>
            </a:r>
            <a:r>
              <a:rPr lang="en-US" sz="2800" dirty="0" err="1">
                <a:effectLst/>
              </a:rPr>
              <a:t>интегриран</a:t>
            </a:r>
            <a:r>
              <a:rPr lang="en-US" sz="2800" dirty="0">
                <a:effectLst/>
              </a:rPr>
              <a:t> в </a:t>
            </a:r>
            <a:r>
              <a:rPr lang="en-US" sz="2800" dirty="0" err="1">
                <a:effectLst/>
              </a:rPr>
              <a:t>множество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операционни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системи</a:t>
            </a:r>
            <a:r>
              <a:rPr lang="en-US" sz="2800" dirty="0">
                <a:effectLst/>
              </a:rPr>
              <a:t>, </a:t>
            </a:r>
            <a:r>
              <a:rPr lang="en-US" sz="2800" dirty="0" err="1">
                <a:effectLst/>
              </a:rPr>
              <a:t>включително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тези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на</a:t>
            </a:r>
            <a:r>
              <a:rPr lang="en-US" sz="2800" dirty="0">
                <a:effectLst/>
              </a:rPr>
              <a:t> Microsoft, Apple, Sun и Novell.</a:t>
            </a:r>
          </a:p>
          <a:p>
            <a:r>
              <a:rPr lang="bg-BG" sz="2800" dirty="0" smtClean="0"/>
              <a:t>Информация</a:t>
            </a:r>
            <a:r>
              <a:rPr lang="bg-BG" sz="2800" dirty="0" smtClean="0"/>
              <a:t>:</a:t>
            </a:r>
            <a:endParaRPr lang="en-US" sz="2800" dirty="0" smtClean="0"/>
          </a:p>
          <a:p>
            <a:pPr lvl="1"/>
            <a:r>
              <a:rPr lang="en-US" sz="2800" u="sng" dirty="0">
                <a:effectLst/>
                <a:hlinkClick r:id="rId2"/>
              </a:rPr>
              <a:t>http://en.wikipedia.org/wiki/RSA_(algorithm)</a:t>
            </a:r>
            <a:endParaRPr lang="en-US" sz="2800" dirty="0">
              <a:effectLst/>
            </a:endParaRPr>
          </a:p>
          <a:p>
            <a:pPr lvl="1"/>
            <a:r>
              <a:rPr lang="en-US" sz="2800" u="sng" dirty="0">
                <a:effectLst/>
                <a:hlinkClick r:id="rId3"/>
              </a:rPr>
              <a:t>http://en.wikipedia.org/wiki/Camellia_(cipher)</a:t>
            </a:r>
            <a:endParaRPr lang="en-US" sz="2800" dirty="0">
              <a:effectLst/>
            </a:endParaRP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54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2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64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519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>
                <a:effectLst/>
              </a:rPr>
              <a:t>Кое </a:t>
            </a:r>
            <a:r>
              <a:rPr lang="bg-BG" dirty="0">
                <a:effectLst/>
              </a:rPr>
              <a:t>от следните не е вярно за</a:t>
            </a:r>
            <a:r>
              <a:rPr lang="en-US" dirty="0">
                <a:effectLst/>
              </a:rPr>
              <a:t> IPv6 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Дължината на един</a:t>
            </a:r>
            <a:r>
              <a:rPr lang="en-US" dirty="0">
                <a:effectLst/>
              </a:rPr>
              <a:t> IPv6 </a:t>
            </a:r>
            <a:r>
              <a:rPr lang="bg-BG" dirty="0">
                <a:effectLst/>
              </a:rPr>
              <a:t>адрес е</a:t>
            </a:r>
            <a:r>
              <a:rPr lang="en-US" dirty="0">
                <a:effectLst/>
              </a:rPr>
              <a:t> 128</a:t>
            </a:r>
            <a:r>
              <a:rPr lang="bg-BG" dirty="0">
                <a:effectLst/>
              </a:rPr>
              <a:t> бита</a:t>
            </a:r>
            <a:r>
              <a:rPr lang="en-US" dirty="0">
                <a:effectLst/>
              </a:rPr>
              <a:t>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IPv6  </a:t>
            </a:r>
            <a:r>
              <a:rPr lang="bg-BG" dirty="0">
                <a:effectLst/>
              </a:rPr>
              <a:t>е най-новата версия на </a:t>
            </a:r>
            <a:r>
              <a:rPr lang="en-US" dirty="0">
                <a:effectLst/>
              </a:rPr>
              <a:t>Internet Protocol;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IPv6 </a:t>
            </a:r>
            <a:r>
              <a:rPr lang="bg-BG" dirty="0">
                <a:effectLst/>
              </a:rPr>
              <a:t>има две части</a:t>
            </a:r>
            <a:r>
              <a:rPr lang="en-US" dirty="0">
                <a:effectLst/>
              </a:rPr>
              <a:t> -  header </a:t>
            </a:r>
            <a:r>
              <a:rPr lang="bg-BG" dirty="0">
                <a:effectLst/>
              </a:rPr>
              <a:t>и </a:t>
            </a:r>
            <a:r>
              <a:rPr lang="en-US" dirty="0">
                <a:effectLst/>
              </a:rPr>
              <a:t>payload;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IPv6 </a:t>
            </a:r>
            <a:r>
              <a:rPr lang="bg-BG" dirty="0">
                <a:effectLst/>
              </a:rPr>
              <a:t>е представен в 8 групи, всяка от които съдържа 4 шестнайсетични числа и групите са разделени с тирета. </a:t>
            </a:r>
            <a:endParaRPr lang="en-US" dirty="0" smtClean="0"/>
          </a:p>
          <a:p>
            <a:pPr marL="35718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3962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600" dirty="0">
                <a:effectLst/>
              </a:rPr>
              <a:t>Всяко устройство в Интернет мрежата трябва да  има </a:t>
            </a:r>
            <a:r>
              <a:rPr lang="en-US" sz="2600" dirty="0">
                <a:effectLst/>
              </a:rPr>
              <a:t>IP</a:t>
            </a:r>
            <a:r>
              <a:rPr lang="bg-BG" sz="2600" dirty="0">
                <a:effectLst/>
              </a:rPr>
              <a:t> адрес, за да може да комуникира с други устройства. С увеличаващия се брой на нови устройства, свързани към Интернет, нуждата за повече </a:t>
            </a:r>
            <a:r>
              <a:rPr lang="en-US" sz="2600" dirty="0">
                <a:effectLst/>
              </a:rPr>
              <a:t>IP</a:t>
            </a:r>
            <a:r>
              <a:rPr lang="bg-BG" sz="2600" dirty="0">
                <a:effectLst/>
              </a:rPr>
              <a:t> адреси надминава възможностите на</a:t>
            </a:r>
            <a:r>
              <a:rPr lang="en-US" sz="2600" dirty="0">
                <a:effectLst/>
              </a:rPr>
              <a:t> IPv4</a:t>
            </a:r>
            <a:r>
              <a:rPr lang="bg-BG" sz="2600" dirty="0" smtClean="0">
                <a:effectLst/>
              </a:rPr>
              <a:t>. </a:t>
            </a:r>
            <a:r>
              <a:rPr lang="en-US" sz="2600" dirty="0">
                <a:effectLst/>
              </a:rPr>
              <a:t>IPv6 </a:t>
            </a:r>
            <a:r>
              <a:rPr lang="bg-BG" sz="2600" dirty="0">
                <a:effectLst/>
              </a:rPr>
              <a:t> използва 128-битов адрес, позволяващ</a:t>
            </a:r>
            <a:r>
              <a:rPr lang="en-US" sz="2600" dirty="0">
                <a:effectLst/>
              </a:rPr>
              <a:t> 2</a:t>
            </a:r>
            <a:r>
              <a:rPr lang="en-US" sz="2600" baseline="30000" dirty="0">
                <a:effectLst/>
              </a:rPr>
              <a:t>128 </a:t>
            </a:r>
            <a:r>
              <a:rPr lang="bg-BG" sz="2600" dirty="0">
                <a:effectLst/>
              </a:rPr>
              <a:t>или приблизително </a:t>
            </a:r>
            <a:r>
              <a:rPr lang="en-US" sz="2600" dirty="0">
                <a:effectLst/>
              </a:rPr>
              <a:t>3.4×10</a:t>
            </a:r>
            <a:r>
              <a:rPr lang="en-US" sz="2600" baseline="30000" dirty="0">
                <a:effectLst/>
              </a:rPr>
              <a:t>38</a:t>
            </a:r>
            <a:r>
              <a:rPr lang="en-US" sz="2600" dirty="0">
                <a:effectLst/>
              </a:rPr>
              <a:t> </a:t>
            </a:r>
            <a:r>
              <a:rPr lang="bg-BG" sz="2600" dirty="0">
                <a:effectLst/>
              </a:rPr>
              <a:t>адреса. </a:t>
            </a:r>
            <a:r>
              <a:rPr lang="en-US" sz="2600" dirty="0">
                <a:effectLst/>
              </a:rPr>
              <a:t>IPv6 </a:t>
            </a:r>
            <a:r>
              <a:rPr lang="bg-BG" sz="2600" dirty="0">
                <a:effectLst/>
              </a:rPr>
              <a:t>е представен в 8 групи, всяка от които съдържа 4 шестнайсетични числа и групите са разделени с двуеточие</a:t>
            </a:r>
            <a:r>
              <a:rPr lang="en-US" sz="2600" dirty="0">
                <a:effectLst/>
              </a:rPr>
              <a:t>,</a:t>
            </a:r>
            <a:r>
              <a:rPr lang="bg-BG" sz="2600" dirty="0">
                <a:effectLst/>
              </a:rPr>
              <a:t> за пример</a:t>
            </a:r>
            <a:r>
              <a:rPr lang="en-US" sz="2600" dirty="0">
                <a:effectLst/>
              </a:rPr>
              <a:t> 2001:0db8:85a3:0042:1000:8a2e:0370:7334</a:t>
            </a:r>
            <a:r>
              <a:rPr lang="en-US" sz="2400" dirty="0" smtClean="0">
                <a:effectLst/>
              </a:rPr>
              <a:t>.</a:t>
            </a:r>
          </a:p>
          <a:p>
            <a:r>
              <a:rPr lang="bg-BG" dirty="0" smtClean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u="sng" dirty="0" smtClean="0">
                <a:effectLst/>
                <a:hlinkClick r:id="rId2"/>
              </a:rPr>
              <a:t>http</a:t>
            </a:r>
            <a:r>
              <a:rPr lang="en-US" sz="2800" u="sng" dirty="0">
                <a:effectLst/>
                <a:hlinkClick r:id="rId2"/>
              </a:rPr>
              <a:t>://en.wikipedia.org/wiki/IPv6</a:t>
            </a:r>
            <a:endParaRPr lang="en-US" sz="2800" dirty="0" smtClean="0"/>
          </a:p>
          <a:p>
            <a:pPr marL="357188" lvl="1" indent="0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07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204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93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02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525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17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/>
              <a:t>Какво ще покаже на екрана</a:t>
            </a:r>
            <a:r>
              <a:rPr lang="en-US" dirty="0"/>
              <a:t> </a:t>
            </a:r>
            <a:r>
              <a:rPr lang="bg-BG" dirty="0"/>
              <a:t>следният </a:t>
            </a:r>
            <a:r>
              <a:rPr lang="en-US" dirty="0"/>
              <a:t>JavaScript </a:t>
            </a:r>
            <a:r>
              <a:rPr lang="bg-BG" dirty="0"/>
              <a:t>код</a:t>
            </a:r>
            <a:r>
              <a:rPr lang="bg-BG" dirty="0" smtClean="0"/>
              <a:t>?</a:t>
            </a:r>
          </a:p>
          <a:p>
            <a:endParaRPr lang="bg-BG" dirty="0"/>
          </a:p>
          <a:p>
            <a:endParaRPr lang="bg-BG" dirty="0" smtClean="0"/>
          </a:p>
          <a:p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1,two,3,four,5,six,7,eight,9,ten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1,3,5,7,9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/>
              <a:t>two,four,six,eight,ten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ще даде </a:t>
            </a:r>
            <a:r>
              <a:rPr lang="bg-BG" dirty="0" smtClean="0"/>
              <a:t>грешка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648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7200" y="2039541"/>
            <a:ext cx="8229599" cy="21390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myFunction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(){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myArray = [1,'two',3,'four',5,'six',7,'eight',9,'ten'];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document.writeln(myArray.filter(function(x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RegExp = /^(-)?(\d*)(\.?)(\d*)$/;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String(x).match(RegExp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array.filter</a:t>
            </a:r>
            <a:r>
              <a:rPr lang="en-US" dirty="0"/>
              <a:t>(callback[, </a:t>
            </a:r>
            <a:r>
              <a:rPr lang="en-US" dirty="0" err="1"/>
              <a:t>thisObject</a:t>
            </a:r>
            <a:r>
              <a:rPr lang="en-US" dirty="0" smtClean="0"/>
              <a:t>])</a:t>
            </a:r>
            <a:r>
              <a:rPr lang="bg-BG" dirty="0" smtClean="0"/>
              <a:t> - </a:t>
            </a:r>
            <a:r>
              <a:rPr lang="en-US" dirty="0" err="1">
                <a:effectLst/>
              </a:rPr>
              <a:t>създава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нов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масив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от</a:t>
            </a:r>
            <a:r>
              <a:rPr lang="en-US" dirty="0">
                <a:effectLst/>
              </a:rPr>
              <a:t> </a:t>
            </a:r>
            <a:r>
              <a:rPr lang="en-US" dirty="0" err="1" smtClean="0">
                <a:effectLst/>
              </a:rPr>
              <a:t>елементи</a:t>
            </a:r>
            <a:r>
              <a:rPr lang="en-US" dirty="0" smtClean="0">
                <a:effectLst/>
              </a:rPr>
              <a:t> </a:t>
            </a:r>
          </a:p>
          <a:p>
            <a:pPr lvl="1"/>
            <a:r>
              <a:rPr lang="en-US" sz="3000" dirty="0" smtClean="0">
                <a:effectLst/>
              </a:rPr>
              <a:t>callback</a:t>
            </a:r>
            <a:r>
              <a:rPr lang="en-US" sz="3000" dirty="0">
                <a:effectLst/>
              </a:rPr>
              <a:t> : </a:t>
            </a:r>
            <a:r>
              <a:rPr lang="ru-RU" sz="3000" dirty="0">
                <a:effectLst/>
              </a:rPr>
              <a:t>функция, </a:t>
            </a:r>
            <a:r>
              <a:rPr lang="ru-RU" sz="3000" dirty="0" err="1">
                <a:effectLst/>
              </a:rPr>
              <a:t>която</a:t>
            </a:r>
            <a:r>
              <a:rPr lang="ru-RU" sz="3000" dirty="0">
                <a:effectLst/>
              </a:rPr>
              <a:t> </a:t>
            </a:r>
            <a:r>
              <a:rPr lang="ru-RU" sz="3000" dirty="0" err="1">
                <a:effectLst/>
              </a:rPr>
              <a:t>проверява</a:t>
            </a:r>
            <a:r>
              <a:rPr lang="ru-RU" sz="3000" dirty="0">
                <a:effectLst/>
              </a:rPr>
              <a:t> </a:t>
            </a:r>
            <a:r>
              <a:rPr lang="ru-RU" sz="3000" dirty="0" err="1">
                <a:effectLst/>
              </a:rPr>
              <a:t>всеки</a:t>
            </a:r>
            <a:r>
              <a:rPr lang="ru-RU" sz="3000" dirty="0">
                <a:effectLst/>
              </a:rPr>
              <a:t> </a:t>
            </a:r>
            <a:r>
              <a:rPr lang="ru-RU" sz="3000" dirty="0" err="1">
                <a:effectLst/>
              </a:rPr>
              <a:t>елемент</a:t>
            </a:r>
            <a:r>
              <a:rPr lang="ru-RU" sz="3000" dirty="0">
                <a:effectLst/>
              </a:rPr>
              <a:t> от </a:t>
            </a:r>
            <a:r>
              <a:rPr lang="ru-RU" sz="3000" dirty="0" err="1">
                <a:effectLst/>
              </a:rPr>
              <a:t>масива</a:t>
            </a:r>
            <a:r>
              <a:rPr lang="ru-RU" sz="3000" dirty="0">
                <a:effectLst/>
              </a:rPr>
              <a:t> по </a:t>
            </a:r>
            <a:r>
              <a:rPr lang="ru-RU" sz="3000" dirty="0" err="1">
                <a:effectLst/>
              </a:rPr>
              <a:t>зададен</a:t>
            </a:r>
            <a:r>
              <a:rPr lang="ru-RU" sz="3000" dirty="0">
                <a:effectLst/>
              </a:rPr>
              <a:t> </a:t>
            </a:r>
            <a:r>
              <a:rPr lang="ru-RU" sz="3000" dirty="0" smtClean="0">
                <a:effectLst/>
              </a:rPr>
              <a:t>критерий</a:t>
            </a:r>
            <a:endParaRPr lang="bg-BG" dirty="0" smtClean="0"/>
          </a:p>
          <a:p>
            <a:pPr lvl="1"/>
            <a:r>
              <a:rPr lang="en-US" sz="3200" dirty="0" err="1">
                <a:effectLst/>
              </a:rPr>
              <a:t>thisObject</a:t>
            </a:r>
            <a:r>
              <a:rPr lang="en-US" sz="3200" dirty="0">
                <a:effectLst/>
              </a:rPr>
              <a:t> : </a:t>
            </a:r>
            <a:r>
              <a:rPr lang="bg-BG" sz="3200" dirty="0">
                <a:effectLst/>
              </a:rPr>
              <a:t>елемент от масива</a:t>
            </a:r>
            <a:r>
              <a:rPr lang="en-US" sz="3200" smtClean="0">
                <a:effectLst/>
              </a:rPr>
              <a:t>.</a:t>
            </a:r>
          </a:p>
          <a:p>
            <a:pPr marL="357188" lvl="1" indent="0">
              <a:buNone/>
            </a:pP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http://msdn.microsoft.com/en-us/library/ie/ff679973(v=vs.94).aspx</a:t>
            </a:r>
            <a:endParaRPr lang="en-US" sz="2800" dirty="0"/>
          </a:p>
          <a:p>
            <a:pPr marL="357188" lvl="1" indent="0">
              <a:buNone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bg-BG" sz="3600" dirty="0" smtClean="0"/>
              <a:t>Академия на Телерик за ученици</a:t>
            </a:r>
            <a:endParaRPr lang="bg-BG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/>
              <a:t>Въпроси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6400800"/>
            <a:ext cx="35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http://schoolacademy.telerik.com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95598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5708</TotalTime>
  <Words>2546</Words>
  <Application>Microsoft Office PowerPoint</Application>
  <PresentationFormat>On-screen Show (4:3)</PresentationFormat>
  <Paragraphs>544</Paragraphs>
  <Slides>84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Telerik Academy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  <vt:lpstr>Академия на Телерик за ученици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Didi_Joro</cp:lastModifiedBy>
  <cp:revision>569</cp:revision>
  <dcterms:created xsi:type="dcterms:W3CDTF">2007-12-08T16:03:35Z</dcterms:created>
  <dcterms:modified xsi:type="dcterms:W3CDTF">2013-11-26T23:37:08Z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